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8"/>
  </p:notesMasterIdLst>
  <p:sldIdLst>
    <p:sldId id="269" r:id="rId2"/>
    <p:sldId id="1746" r:id="rId3"/>
    <p:sldId id="286" r:id="rId4"/>
    <p:sldId id="270" r:id="rId5"/>
    <p:sldId id="287" r:id="rId6"/>
    <p:sldId id="1762" r:id="rId7"/>
    <p:sldId id="1763" r:id="rId8"/>
    <p:sldId id="1747" r:id="rId9"/>
    <p:sldId id="1749" r:id="rId10"/>
    <p:sldId id="1736" r:id="rId11"/>
    <p:sldId id="1748" r:id="rId12"/>
    <p:sldId id="1752" r:id="rId13"/>
    <p:sldId id="1737" r:id="rId14"/>
    <p:sldId id="1754" r:id="rId15"/>
    <p:sldId id="1755" r:id="rId16"/>
    <p:sldId id="1756" r:id="rId17"/>
    <p:sldId id="1770" r:id="rId18"/>
    <p:sldId id="1758" r:id="rId19"/>
    <p:sldId id="1759" r:id="rId20"/>
    <p:sldId id="1764" r:id="rId21"/>
    <p:sldId id="1765" r:id="rId22"/>
    <p:sldId id="1766" r:id="rId23"/>
    <p:sldId id="1760" r:id="rId24"/>
    <p:sldId id="1761" r:id="rId25"/>
    <p:sldId id="1769" r:id="rId26"/>
    <p:sldId id="1768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9AC6"/>
    <a:srgbClr val="C55A11"/>
    <a:srgbClr val="4472C4"/>
    <a:srgbClr val="4C6EAE"/>
    <a:srgbClr val="7C7C7C"/>
    <a:srgbClr val="30AAC2"/>
    <a:srgbClr val="A0CC82"/>
    <a:srgbClr val="DEA178"/>
    <a:srgbClr val="76923C"/>
    <a:srgbClr val="FE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09926-4F49-461B-A7F1-203E684F7E55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CF962-189E-42BB-B9BB-C8C33A0D36A1}" type="slidenum">
              <a:rPr lang="zh-CN" altLang="en-US" smtClean="0"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61C15E3-3861-73B5-C172-F0F9D0C6F8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8266" y="6047162"/>
            <a:ext cx="8193734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0A308CE-946F-43CA-92C2-A34BA84966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1002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E9D948BF-9B38-4FB2-95AD-47382CD18C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8324" y="1887478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id="{FF08C56D-2660-4CC6-B55C-A6ED880EF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43" y="1887479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id="{33C23E21-16D3-41CA-91B0-F773F04545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5883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5201B6-EAD4-F180-7B16-7B6707BE9246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6D4B16-750B-7721-09C6-45287901BE5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3B11FCE8-57EA-230C-E1F5-0DB16C9B50B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8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49AA30-70CF-4532-8E1A-4BB3BAFB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A48CA2-52C9-4EBC-8122-75001D4F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C16E85-4CEC-452A-95A7-72786DF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1EB357-1041-44B8-A925-47DCC0A322D0}"/>
              </a:ext>
            </a:extLst>
          </p:cNvPr>
          <p:cNvSpPr/>
          <p:nvPr userDrawn="1"/>
        </p:nvSpPr>
        <p:spPr>
          <a:xfrm>
            <a:off x="1362269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682B63-F719-4114-8523-DD3CFE718779}"/>
              </a:ext>
            </a:extLst>
          </p:cNvPr>
          <p:cNvSpPr/>
          <p:nvPr userDrawn="1"/>
        </p:nvSpPr>
        <p:spPr>
          <a:xfrm>
            <a:off x="4966217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55403F-B3CA-43CC-BBC0-2C3045F20F9B}"/>
              </a:ext>
            </a:extLst>
          </p:cNvPr>
          <p:cNvSpPr/>
          <p:nvPr userDrawn="1"/>
        </p:nvSpPr>
        <p:spPr>
          <a:xfrm>
            <a:off x="8570165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图片占位符 11">
            <a:extLst>
              <a:ext uri="{FF2B5EF4-FFF2-40B4-BE49-F238E27FC236}">
                <a16:creationId xmlns:a16="http://schemas.microsoft.com/office/drawing/2014/main" id="{F4D88E2F-9542-487C-87E9-4338EE12B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>
            <a:extLst>
              <a:ext uri="{FF2B5EF4-FFF2-40B4-BE49-F238E27FC236}">
                <a16:creationId xmlns:a16="http://schemas.microsoft.com/office/drawing/2014/main" id="{0FC9DB17-6D30-451E-9F15-0F358E99A3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>
            <a:extLst>
              <a:ext uri="{FF2B5EF4-FFF2-40B4-BE49-F238E27FC236}">
                <a16:creationId xmlns:a16="http://schemas.microsoft.com/office/drawing/2014/main" id="{6EC7C37C-B59A-4639-8175-7C7524713E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9617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1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3872BC-F0EF-4526-828D-D60FB118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2F3FA9-0FC6-4C63-AD50-5F759BD2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7B3D95-8888-4C9A-B6D0-DD87C9FE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F2480D-FFE8-4F14-949D-B022DF1AC1AC}"/>
              </a:ext>
            </a:extLst>
          </p:cNvPr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729E4E49-663A-4CE3-8F69-18F08EB0C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7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7289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7289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E158DE-D3DA-4118-BD59-F4D6A681C1B5}"/>
              </a:ext>
            </a:extLst>
          </p:cNvPr>
          <p:cNvSpPr/>
          <p:nvPr userDrawn="1"/>
        </p:nvSpPr>
        <p:spPr>
          <a:xfrm>
            <a:off x="5113178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26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5626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5626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FF7F90F-C2D1-4636-A958-A3164A4F5EF8}"/>
              </a:ext>
            </a:extLst>
          </p:cNvPr>
          <p:cNvSpPr/>
          <p:nvPr userDrawn="1"/>
        </p:nvSpPr>
        <p:spPr>
          <a:xfrm>
            <a:off x="566057" y="279920"/>
            <a:ext cx="4114800" cy="5859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F282809C-45BA-42F0-80BE-B6ED7919AE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550" y="279402"/>
            <a:ext cx="6940551" cy="58594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0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B3DB69-ABBB-48AC-A8E4-FB30440A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F935A95-6181-479D-A8A2-0DC167D95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76F4D5-FB9F-4084-9654-37A743B6F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EC0EC5-2552-42D4-9942-353129C73AE8}"/>
              </a:ext>
            </a:extLst>
          </p:cNvPr>
          <p:cNvSpPr/>
          <p:nvPr userDrawn="1"/>
        </p:nvSpPr>
        <p:spPr>
          <a:xfrm>
            <a:off x="0" y="285817"/>
            <a:ext cx="5635691" cy="6572185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11DB7F-F04D-4941-9122-8D85E0CCF0CA}"/>
              </a:ext>
            </a:extLst>
          </p:cNvPr>
          <p:cNvSpPr/>
          <p:nvPr userDrawn="1"/>
        </p:nvSpPr>
        <p:spPr>
          <a:xfrm>
            <a:off x="335903" y="545065"/>
            <a:ext cx="4963884" cy="599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D86384-7D59-9DD7-CED1-775E5A18E76F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1845CAC-9B98-BC1B-3366-E8640E8A0F4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F97A1A77-E2EB-7871-BA40-B9C64D1D0E9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199313-6EC4-479F-953B-1D42A9F3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F04492-1289-4BD1-8CDA-C01110E6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440A86-C54E-4A72-B06F-DFDE38BE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23735-9DE2-4B1C-B94B-E39CAEA018FF}"/>
              </a:ext>
            </a:extLst>
          </p:cNvPr>
          <p:cNvSpPr/>
          <p:nvPr userDrawn="1"/>
        </p:nvSpPr>
        <p:spPr>
          <a:xfrm>
            <a:off x="692799" y="328777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2C107B6-39C6-455D-9681-800F3A186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5120" y="1362270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9A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162798-34F4-4632-93D8-EB822C737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C6AFE4-AA64-4344-BBD4-DFD8B565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16B226-842E-474E-9062-CFFC30A6E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553-179F-4DB6-8D18-9BF73CAE262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A31403-5C9C-4614-95C5-BC22A9864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75F85F-65C0-4D2D-BFA2-587A5D669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9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751840" y="742781"/>
            <a:ext cx="1068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400" b="1" dirty="0">
                <a:solidFill>
                  <a:schemeClr val="bg1"/>
                </a:solidFill>
              </a:rPr>
              <a:t>12. CV et lettre de motivation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7410679" y="5577840"/>
            <a:ext cx="4781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1B12821-EE2B-37D4-2A3A-C57309FB2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9251" y="2365156"/>
            <a:ext cx="5273497" cy="21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37464" y="962661"/>
            <a:ext cx="10134776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0CAEDA3F-D2C7-CB16-01C4-1FB71A89AB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587" y="1669285"/>
            <a:ext cx="9270823" cy="2493507"/>
          </a:xfrm>
          <a:prstGeom prst="rect">
            <a:avLst/>
          </a:prstGeom>
          <a:ln>
            <a:noFill/>
          </a:ln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2143587" y="883920"/>
            <a:ext cx="1686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CV 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10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13FEAC4-1AA6-0B81-14F0-6D161191B43B}"/>
              </a:ext>
            </a:extLst>
          </p:cNvPr>
          <p:cNvSpPr txBox="1"/>
          <p:nvPr/>
        </p:nvSpPr>
        <p:spPr>
          <a:xfrm>
            <a:off x="1148093" y="878843"/>
            <a:ext cx="10520355" cy="4063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2143587" y="962661"/>
            <a:ext cx="1686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CV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F8580DA-AA9B-DCAC-887A-71D291100B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790" y="2013267"/>
            <a:ext cx="9379338" cy="269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46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CBBAB34-CAA1-95A5-99BA-352F3035C371}"/>
              </a:ext>
            </a:extLst>
          </p:cNvPr>
          <p:cNvSpPr txBox="1"/>
          <p:nvPr/>
        </p:nvSpPr>
        <p:spPr>
          <a:xfrm>
            <a:off x="1178559" y="536258"/>
            <a:ext cx="10444443" cy="60343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79C8987-52F7-3B6B-B65F-A30285E3C051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5CCD672-3331-857A-ED6F-745750FA07E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2C3E247-4E69-0345-F7F2-F2AE7115202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BAB8E2-260E-CF5E-A774-649562E05215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388D7F9-AF5A-94BF-7852-58265410368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F3C7DBD-5C63-BE2B-344D-DE39BCEFCC83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7F4C201-5D07-7D34-0962-807603FDBB3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EA2275C-6207-6684-8DBD-F6EDB2BE58E0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76E6ABF-5E71-7AF1-7E9F-EDF8F1854067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96EC8BFE-5B2E-898E-CFEB-A2E920E26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536258"/>
            <a:ext cx="8808720" cy="603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6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83AAC87B-1DBC-25C0-FD51-5A122451F1B4}"/>
              </a:ext>
            </a:extLst>
          </p:cNvPr>
          <p:cNvSpPr txBox="1"/>
          <p:nvPr/>
        </p:nvSpPr>
        <p:spPr>
          <a:xfrm>
            <a:off x="1148080" y="1120142"/>
            <a:ext cx="10393680" cy="38226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79C8987-52F7-3B6B-B65F-A30285E3C051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5CCD672-3331-857A-ED6F-745750FA07E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2C3E247-4E69-0345-F7F2-F2AE7115202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BAB8E2-260E-CF5E-A774-649562E05215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388D7F9-AF5A-94BF-7852-58265410368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F3C7DBD-5C63-BE2B-344D-DE39BCEFCC83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7F4C201-5D07-7D34-0962-807603FDBB3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EA2275C-6207-6684-8DBD-F6EDB2BE58E0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76E6ABF-5E71-7AF1-7E9F-EDF8F1854067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0B222DD5-4B69-2067-88F9-472EFA1B2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70" y="1361433"/>
            <a:ext cx="9765700" cy="358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80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689610" y="416560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altLang="zh-CN" sz="1350" dirty="0"/>
              <a:t>III. Traduire les phrases suivantes en français </a:t>
            </a:r>
          </a:p>
          <a:p>
            <a:pPr algn="ctr"/>
            <a:r>
              <a:rPr lang="fr-FR" altLang="zh-CN" sz="1350" dirty="0"/>
              <a:t>1.	</a:t>
            </a:r>
            <a:r>
              <a:rPr lang="zh-CN" altLang="en-US" sz="1350" dirty="0"/>
              <a:t>我公司成立于</a:t>
            </a:r>
            <a:r>
              <a:rPr lang="en-US" altLang="zh-CN" sz="1350" dirty="0"/>
              <a:t>20</a:t>
            </a:r>
            <a:r>
              <a:rPr lang="zh-CN" altLang="en-US" sz="1350" dirty="0"/>
              <a:t>世纪</a:t>
            </a:r>
            <a:r>
              <a:rPr lang="en-US" altLang="zh-CN" sz="1350" dirty="0"/>
              <a:t>70</a:t>
            </a:r>
            <a:r>
              <a:rPr lang="zh-CN" altLang="en-US" sz="1350" dirty="0"/>
              <a:t>年代，主要从事医药保健品 </a:t>
            </a:r>
            <a:r>
              <a:rPr lang="en-US" altLang="zh-CN" sz="1350" dirty="0"/>
              <a:t>( </a:t>
            </a:r>
            <a:r>
              <a:rPr lang="fr-FR" altLang="zh-CN" sz="1350" dirty="0"/>
              <a:t>produit pharmaceutique de santé ) </a:t>
            </a:r>
            <a:r>
              <a:rPr lang="zh-CN" altLang="en-US" sz="1350" dirty="0"/>
              <a:t>的进出口，已有</a:t>
            </a:r>
            <a:r>
              <a:rPr lang="en-US" altLang="zh-CN" sz="1350" dirty="0"/>
              <a:t>50</a:t>
            </a:r>
            <a:r>
              <a:rPr lang="zh-CN" altLang="en-US" sz="1350" dirty="0"/>
              <a:t>多年了。公司总部设在北京。</a:t>
            </a:r>
          </a:p>
          <a:p>
            <a:pPr algn="ctr"/>
            <a:r>
              <a:rPr lang="en-US" altLang="zh-CN" sz="1350" dirty="0"/>
              <a:t>2.	</a:t>
            </a:r>
            <a:r>
              <a:rPr lang="zh-CN" altLang="en-US" sz="1350" dirty="0"/>
              <a:t>我们的注册资本</a:t>
            </a:r>
            <a:r>
              <a:rPr lang="en-US" altLang="zh-CN" sz="1350" dirty="0"/>
              <a:t>( </a:t>
            </a:r>
            <a:r>
              <a:rPr lang="fr-FR" altLang="zh-CN" sz="1350" dirty="0"/>
              <a:t>capital )</a:t>
            </a:r>
            <a:r>
              <a:rPr lang="zh-CN" altLang="en-US" sz="1350" dirty="0"/>
              <a:t>是</a:t>
            </a:r>
            <a:r>
              <a:rPr lang="en-US" altLang="zh-CN" sz="1350" dirty="0"/>
              <a:t>3000</a:t>
            </a:r>
            <a:r>
              <a:rPr lang="zh-CN" altLang="en-US" sz="1350" dirty="0"/>
              <a:t>万元人民币。在伦敦、汉堡、马来西亚各有一家分公司 </a:t>
            </a:r>
            <a:r>
              <a:rPr lang="en-US" altLang="zh-CN" sz="1350" dirty="0"/>
              <a:t>( </a:t>
            </a:r>
            <a:r>
              <a:rPr lang="fr-FR" altLang="zh-CN" sz="1350" dirty="0"/>
              <a:t>filiale )</a:t>
            </a:r>
            <a:r>
              <a:rPr lang="zh-CN" altLang="fr-FR" sz="1350" dirty="0"/>
              <a:t>。</a:t>
            </a:r>
            <a:r>
              <a:rPr lang="zh-CN" altLang="en-US" sz="1350" dirty="0"/>
              <a:t>国内雇员达</a:t>
            </a:r>
            <a:r>
              <a:rPr lang="en-US" altLang="zh-CN" sz="1350" dirty="0"/>
              <a:t>2500</a:t>
            </a:r>
            <a:r>
              <a:rPr lang="zh-CN" altLang="en-US" sz="1350" dirty="0"/>
              <a:t>人。 </a:t>
            </a:r>
          </a:p>
          <a:p>
            <a:pPr algn="ctr"/>
            <a:r>
              <a:rPr lang="en-US" altLang="zh-CN" sz="1350" dirty="0"/>
              <a:t>3.	</a:t>
            </a:r>
            <a:r>
              <a:rPr lang="zh-CN" altLang="en-US" sz="1350" dirty="0"/>
              <a:t>盛家工艺品厂是一家集研发、生产、经营于一体的</a:t>
            </a:r>
            <a:r>
              <a:rPr lang="fr-FR" altLang="zh-CN" sz="1350" dirty="0"/>
              <a:t>PVC</a:t>
            </a:r>
            <a:r>
              <a:rPr lang="zh-CN" altLang="en-US" sz="1350" dirty="0"/>
              <a:t>板 </a:t>
            </a:r>
            <a:r>
              <a:rPr lang="en-US" altLang="zh-CN" sz="1350" dirty="0"/>
              <a:t>( </a:t>
            </a:r>
            <a:r>
              <a:rPr lang="fr-FR" altLang="zh-CN" sz="1350" dirty="0"/>
              <a:t>PVC panneau )</a:t>
            </a:r>
            <a:r>
              <a:rPr lang="zh-CN" altLang="en-US" sz="1350" dirty="0"/>
              <a:t>生产企业。</a:t>
            </a:r>
          </a:p>
          <a:p>
            <a:pPr algn="ctr"/>
            <a:r>
              <a:rPr lang="en-US" altLang="zh-CN" sz="1350" dirty="0"/>
              <a:t>4.	</a:t>
            </a:r>
            <a:r>
              <a:rPr lang="zh-CN" altLang="en-US" sz="1350" dirty="0"/>
              <a:t>我公司去年营业额达</a:t>
            </a:r>
            <a:r>
              <a:rPr lang="en-US" altLang="zh-CN" sz="1350" dirty="0"/>
              <a:t>2</a:t>
            </a:r>
            <a:r>
              <a:rPr lang="zh-CN" altLang="en-US" sz="1350" dirty="0"/>
              <a:t>亿美元，位于中国进出口</a:t>
            </a:r>
            <a:r>
              <a:rPr lang="en-US" altLang="zh-CN" sz="1350" dirty="0"/>
              <a:t>500</a:t>
            </a:r>
            <a:r>
              <a:rPr lang="zh-CN" altLang="en-US" sz="1350" dirty="0"/>
              <a:t>强企业前列。</a:t>
            </a:r>
          </a:p>
          <a:p>
            <a:pPr algn="ctr"/>
            <a:r>
              <a:rPr lang="en-US" altLang="zh-CN" sz="1350" dirty="0"/>
              <a:t>5.	</a:t>
            </a:r>
            <a:r>
              <a:rPr lang="zh-CN" altLang="en-US" sz="1350" dirty="0"/>
              <a:t>我公司目前已经获得</a:t>
            </a:r>
            <a:r>
              <a:rPr lang="fr-FR" altLang="zh-CN" sz="1350" dirty="0"/>
              <a:t>ISO90001</a:t>
            </a:r>
            <a:r>
              <a:rPr lang="zh-CN" altLang="en-US" sz="1350" dirty="0"/>
              <a:t>认证。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FD30DCF-1E75-3A91-D05E-B674D89A5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3D8D123-DB1F-5098-58AC-AE4A700B683C}"/>
              </a:ext>
            </a:extLst>
          </p:cNvPr>
          <p:cNvSpPr txBox="1"/>
          <p:nvPr/>
        </p:nvSpPr>
        <p:spPr>
          <a:xfrm>
            <a:off x="3901440" y="914400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577F7C7-CD65-D482-CB47-F266D0299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600" y="1761294"/>
            <a:ext cx="8067040" cy="36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586587" y="3044279"/>
            <a:ext cx="1068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400" b="1" dirty="0">
                <a:solidFill>
                  <a:schemeClr val="bg1"/>
                </a:solidFill>
              </a:rPr>
              <a:t> 12.2     Lettre de motivation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7410679" y="5577840"/>
            <a:ext cx="4781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</p:spTree>
    <p:extLst>
      <p:ext uri="{BB962C8B-B14F-4D97-AF65-F5344CB8AC3E}">
        <p14:creationId xmlns:p14="http://schemas.microsoft.com/office/powerpoint/2010/main" val="29744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493520" y="57794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bg1"/>
                </a:solidFill>
              </a:rPr>
              <a:t>Objectifs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A5E4A2-C5FE-D35B-E92C-D3B14ED2BA6D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7A0E7F4-36EA-4609-E5DB-B81B58174AA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AFFAB29-FB79-B431-7BB5-5BB244EB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ED84EC-C0EB-1D13-4C23-99E85A811119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6F9B14-82DE-A3DF-9F37-892FB0D48C9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332972-5262-71CF-626C-3D02976903DC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157F59B-B710-4D11-9647-4600487CA5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9FC3240-E2C3-32F6-5EFF-55316423582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4841F-0CC0-9B86-AD68-1DA1C06C0C3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FBAC15C-CC38-636B-0619-19CE11216046}"/>
              </a:ext>
            </a:extLst>
          </p:cNvPr>
          <p:cNvGraphicFramePr>
            <a:graphicFrameLocks noGrp="1"/>
          </p:cNvGraphicFramePr>
          <p:nvPr/>
        </p:nvGraphicFramePr>
        <p:xfrm>
          <a:off x="1893517" y="1559180"/>
          <a:ext cx="9834879" cy="4693920"/>
        </p:xfrm>
        <a:graphic>
          <a:graphicData uri="http://schemas.openxmlformats.org/drawingml/2006/table">
            <a:tbl>
              <a:tblPr firstRow="1" firstCol="1" bandRow="1"/>
              <a:tblGrid>
                <a:gridCol w="1686560">
                  <a:extLst>
                    <a:ext uri="{9D8B030D-6E8A-4147-A177-3AD203B41FA5}">
                      <a16:colId xmlns:a16="http://schemas.microsoft.com/office/drawing/2014/main" val="2105340103"/>
                    </a:ext>
                  </a:extLst>
                </a:gridCol>
                <a:gridCol w="8148319">
                  <a:extLst>
                    <a:ext uri="{9D8B030D-6E8A-4147-A177-3AD203B41FA5}">
                      <a16:colId xmlns:a16="http://schemas.microsoft.com/office/drawing/2014/main" val="26549535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zh-CN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知识目标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掌握简历和动机信的常用词汇和重点句型。</a:t>
                      </a:r>
                    </a:p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掌握简历基本格式和动机信的基本结构。</a:t>
                      </a:r>
                    </a:p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掌握简历和动机信撰写的注意事项。</a:t>
                      </a:r>
                    </a:p>
                    <a:p>
                      <a:pPr algn="just"/>
                      <a:endParaRPr lang="zh-CN" altLang="en-US" sz="2800" kern="100" dirty="0">
                        <a:effectLst/>
                        <a:latin typeface="等线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1954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zh-CN" sz="2800" kern="10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技能目标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能够针对应聘目的列出自身优势：经验、相应技能、个人素养。</a:t>
                      </a:r>
                    </a:p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能够合理布局简历内容，有效抓住招聘人的注意力。</a:t>
                      </a:r>
                    </a:p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能够条理清晰地陈述应聘动机，成功应聘。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889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zh-CN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素质目标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培养简历撰写实事求是的职业精神。</a:t>
                      </a:r>
                    </a:p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培养条理清晰，去繁就简、重点突出的做事风格。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46456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重、难点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常用词汇、表达式的习得。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378389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17572569-776C-ACCC-501B-FA6966E2F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360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3F09431-3454-535D-E5EB-00E3ACF4A2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0056" y="5822820"/>
            <a:ext cx="10018340" cy="44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79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9815059-C287-8172-A97A-378CCAF22EE7}"/>
              </a:ext>
            </a:extLst>
          </p:cNvPr>
          <p:cNvSpPr txBox="1"/>
          <p:nvPr/>
        </p:nvSpPr>
        <p:spPr>
          <a:xfrm>
            <a:off x="1024569" y="2330404"/>
            <a:ext cx="377009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971C13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Réfléchir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Une lettre de motivation est-elle obligatoire ?</a:t>
            </a:r>
            <a:endParaRPr kumimoji="0" lang="fr-FR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971C13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Tahoma" panose="020B060403050404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DA68850-B813-1330-54D6-13BC0D13E98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24500" y="284480"/>
            <a:ext cx="6667500" cy="657352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CFF9165-142C-A4A1-B156-24FB95005AEC}"/>
              </a:ext>
            </a:extLst>
          </p:cNvPr>
          <p:cNvSpPr txBox="1"/>
          <p:nvPr/>
        </p:nvSpPr>
        <p:spPr>
          <a:xfrm>
            <a:off x="848298" y="4737253"/>
            <a:ext cx="4461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Oui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26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-1.66667E-6 -0.2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766896" y="1644451"/>
            <a:ext cx="896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4400" b="1" dirty="0">
                <a:solidFill>
                  <a:schemeClr val="bg1"/>
                </a:solidFill>
              </a:rPr>
              <a:t>Une lettre de motivation, qu’est-ce que c’est ?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3B5B5D62-2B3E-6F06-CBE5-F6ADF76204A4}"/>
              </a:ext>
            </a:extLst>
          </p:cNvPr>
          <p:cNvSpPr txBox="1"/>
          <p:nvPr/>
        </p:nvSpPr>
        <p:spPr>
          <a:xfrm>
            <a:off x="1463984" y="1747520"/>
            <a:ext cx="10190480" cy="40817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CCEC833-8C1E-9782-F93E-1D0C42B3E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5711" y="1927225"/>
            <a:ext cx="9509759" cy="383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91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81481E-6 L 2.08333E-7 -0.171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E1022F79-6381-431A-726A-640D6A6E58D1}"/>
              </a:ext>
            </a:extLst>
          </p:cNvPr>
          <p:cNvSpPr txBox="1"/>
          <p:nvPr/>
        </p:nvSpPr>
        <p:spPr>
          <a:xfrm>
            <a:off x="1798320" y="680720"/>
            <a:ext cx="97434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动机信的构成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47D7DA3-F8CE-E8B4-19CF-F6542359419A}"/>
              </a:ext>
            </a:extLst>
          </p:cNvPr>
          <p:cNvGrpSpPr/>
          <p:nvPr/>
        </p:nvGrpSpPr>
        <p:grpSpPr>
          <a:xfrm>
            <a:off x="1693078" y="1973696"/>
            <a:ext cx="2880445" cy="3881226"/>
            <a:chOff x="1049505" y="1909011"/>
            <a:chExt cx="2704488" cy="3881226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072BB41-046E-BD11-A637-D0022D5D100B}"/>
                </a:ext>
              </a:extLst>
            </p:cNvPr>
            <p:cNvSpPr/>
            <p:nvPr/>
          </p:nvSpPr>
          <p:spPr>
            <a:xfrm>
              <a:off x="1049505" y="1909011"/>
              <a:ext cx="2704488" cy="3881226"/>
            </a:xfrm>
            <a:prstGeom prst="rect">
              <a:avLst/>
            </a:prstGeom>
            <a:noFill/>
            <a:ln w="38100">
              <a:solidFill>
                <a:srgbClr val="3143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61C556D-1F19-6909-1DC4-9459E561BB9A}"/>
                </a:ext>
              </a:extLst>
            </p:cNvPr>
            <p:cNvGrpSpPr/>
            <p:nvPr/>
          </p:nvGrpSpPr>
          <p:grpSpPr>
            <a:xfrm>
              <a:off x="1183066" y="2033999"/>
              <a:ext cx="2470269" cy="2742059"/>
              <a:chOff x="1183066" y="2033999"/>
              <a:chExt cx="2470269" cy="2742059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866A0400-E8F2-FBED-DD21-EDB1F5E4947D}"/>
                  </a:ext>
                </a:extLst>
              </p:cNvPr>
              <p:cNvSpPr/>
              <p:nvPr/>
            </p:nvSpPr>
            <p:spPr>
              <a:xfrm>
                <a:off x="1183066" y="2033999"/>
                <a:ext cx="2470269" cy="861413"/>
              </a:xfrm>
              <a:prstGeom prst="rect">
                <a:avLst/>
              </a:prstGeom>
              <a:solidFill>
                <a:srgbClr val="C55A11"/>
              </a:solidFill>
              <a:ln w="38100">
                <a:solidFill>
                  <a:srgbClr val="3143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第一部分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3FB6A59A-0263-5B31-C0AF-A783B19239D5}"/>
                  </a:ext>
                </a:extLst>
              </p:cNvPr>
              <p:cNvSpPr txBox="1"/>
              <p:nvPr/>
            </p:nvSpPr>
            <p:spPr>
              <a:xfrm>
                <a:off x="1183067" y="3083287"/>
                <a:ext cx="2470268" cy="169277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个人信息及申请事项（应聘、申请学校、申请奖学金等）</a:t>
                </a: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948B6BF-DCE7-6A3A-D73A-E28A55E265BD}"/>
                </a:ext>
              </a:extLst>
            </p:cNvPr>
            <p:cNvSpPr txBox="1"/>
            <p:nvPr/>
          </p:nvSpPr>
          <p:spPr>
            <a:xfrm>
              <a:off x="1214604" y="3768521"/>
              <a:ext cx="2167175" cy="335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200" spc="40" dirty="0">
                <a:solidFill>
                  <a:srgbClr val="314371"/>
                </a:solidFill>
                <a:latin typeface="Arial" panose="020B0604020202020204" pitchFamily="34" charset="0"/>
                <a:ea typeface="DotumChe" panose="020B0609000101010101" pitchFamily="49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DED1D5C-B988-AFAE-C1AA-7A76F6B01915}"/>
              </a:ext>
            </a:extLst>
          </p:cNvPr>
          <p:cNvGrpSpPr/>
          <p:nvPr/>
        </p:nvGrpSpPr>
        <p:grpSpPr>
          <a:xfrm>
            <a:off x="4846838" y="1973696"/>
            <a:ext cx="2954715" cy="3881226"/>
            <a:chOff x="1049505" y="1909011"/>
            <a:chExt cx="2704488" cy="3881226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3F63063-3ACB-B22F-54C8-AE8A40FE5C45}"/>
                </a:ext>
              </a:extLst>
            </p:cNvPr>
            <p:cNvSpPr/>
            <p:nvPr/>
          </p:nvSpPr>
          <p:spPr>
            <a:xfrm>
              <a:off x="1049505" y="1909011"/>
              <a:ext cx="2704488" cy="3881226"/>
            </a:xfrm>
            <a:prstGeom prst="rect">
              <a:avLst/>
            </a:prstGeom>
            <a:noFill/>
            <a:ln w="38100">
              <a:solidFill>
                <a:srgbClr val="3143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AD7814BE-B701-CA66-3120-254711E29440}"/>
                </a:ext>
              </a:extLst>
            </p:cNvPr>
            <p:cNvGrpSpPr/>
            <p:nvPr/>
          </p:nvGrpSpPr>
          <p:grpSpPr>
            <a:xfrm>
              <a:off x="1183066" y="2033999"/>
              <a:ext cx="2470269" cy="2341950"/>
              <a:chOff x="1183066" y="2033999"/>
              <a:chExt cx="2470269" cy="2341950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DF47BEF0-24E2-499E-6891-FAD0FD93DA31}"/>
                  </a:ext>
                </a:extLst>
              </p:cNvPr>
              <p:cNvSpPr/>
              <p:nvPr/>
            </p:nvSpPr>
            <p:spPr>
              <a:xfrm>
                <a:off x="1183066" y="2033999"/>
                <a:ext cx="2470269" cy="861413"/>
              </a:xfrm>
              <a:prstGeom prst="rect">
                <a:avLst/>
              </a:prstGeom>
              <a:solidFill>
                <a:srgbClr val="C55A11"/>
              </a:solidFill>
              <a:ln w="38100">
                <a:solidFill>
                  <a:srgbClr val="3143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第二部分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6F2EC1BC-5CFD-885C-4D20-4959F68A7EDA}"/>
                  </a:ext>
                </a:extLst>
              </p:cNvPr>
              <p:cNvSpPr txBox="1"/>
              <p:nvPr/>
            </p:nvSpPr>
            <p:spPr>
              <a:xfrm>
                <a:off x="1183067" y="3083287"/>
                <a:ext cx="2470268" cy="129266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6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个人特长、经历等符合对方要求</a:t>
                </a: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1FCD5C6-59A0-ABB9-25FC-299F4E0801DF}"/>
                </a:ext>
              </a:extLst>
            </p:cNvPr>
            <p:cNvSpPr txBox="1"/>
            <p:nvPr/>
          </p:nvSpPr>
          <p:spPr>
            <a:xfrm>
              <a:off x="1214604" y="3768521"/>
              <a:ext cx="2167175" cy="335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200" spc="40" dirty="0">
                <a:solidFill>
                  <a:srgbClr val="314371"/>
                </a:solidFill>
                <a:latin typeface="Arial" panose="020B0604020202020204" pitchFamily="34" charset="0"/>
                <a:ea typeface="DotumChe" panose="020B0609000101010101" pitchFamily="49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3C413F5-A761-1DE8-DB9E-97C09434D602}"/>
              </a:ext>
            </a:extLst>
          </p:cNvPr>
          <p:cNvGrpSpPr/>
          <p:nvPr/>
        </p:nvGrpSpPr>
        <p:grpSpPr>
          <a:xfrm>
            <a:off x="8074869" y="1973696"/>
            <a:ext cx="3448623" cy="3881226"/>
            <a:chOff x="1049505" y="1909011"/>
            <a:chExt cx="2704488" cy="3881226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57FB860C-5660-7EA6-8C87-4C5B130DC732}"/>
                </a:ext>
              </a:extLst>
            </p:cNvPr>
            <p:cNvSpPr/>
            <p:nvPr/>
          </p:nvSpPr>
          <p:spPr>
            <a:xfrm>
              <a:off x="1049505" y="1909011"/>
              <a:ext cx="2704488" cy="3881226"/>
            </a:xfrm>
            <a:prstGeom prst="rect">
              <a:avLst/>
            </a:prstGeom>
            <a:noFill/>
            <a:ln w="38100">
              <a:solidFill>
                <a:srgbClr val="3143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B755C8C2-5023-60E7-1264-844562DD1804}"/>
                </a:ext>
              </a:extLst>
            </p:cNvPr>
            <p:cNvGrpSpPr/>
            <p:nvPr/>
          </p:nvGrpSpPr>
          <p:grpSpPr>
            <a:xfrm>
              <a:off x="1183066" y="2033999"/>
              <a:ext cx="2470269" cy="3542278"/>
              <a:chOff x="1183066" y="2033999"/>
              <a:chExt cx="2470269" cy="3542278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D034D63E-058B-66E7-58C6-7F70D1B93057}"/>
                  </a:ext>
                </a:extLst>
              </p:cNvPr>
              <p:cNvSpPr/>
              <p:nvPr/>
            </p:nvSpPr>
            <p:spPr>
              <a:xfrm>
                <a:off x="1183066" y="2033999"/>
                <a:ext cx="2470269" cy="861413"/>
              </a:xfrm>
              <a:prstGeom prst="rect">
                <a:avLst/>
              </a:prstGeom>
              <a:solidFill>
                <a:srgbClr val="C55A11"/>
              </a:solidFill>
              <a:ln w="38100">
                <a:solidFill>
                  <a:srgbClr val="3143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第三部分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F9F1F37F-4A9F-5617-62CD-14373DD7CA27}"/>
                  </a:ext>
                </a:extLst>
              </p:cNvPr>
              <p:cNvSpPr txBox="1"/>
              <p:nvPr/>
            </p:nvSpPr>
            <p:spPr>
              <a:xfrm>
                <a:off x="1183067" y="3083287"/>
                <a:ext cx="2470268" cy="249299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6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选择该单位或学校的理由（对方哪方面优势吸引、合作后能达到的效果）</a:t>
                </a: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A0F3A2E-C2F8-FC6C-AC14-392DC4070044}"/>
                </a:ext>
              </a:extLst>
            </p:cNvPr>
            <p:cNvSpPr txBox="1"/>
            <p:nvPr/>
          </p:nvSpPr>
          <p:spPr>
            <a:xfrm>
              <a:off x="1214604" y="3768521"/>
              <a:ext cx="2167175" cy="335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200" spc="40" dirty="0">
                <a:solidFill>
                  <a:srgbClr val="314371"/>
                </a:solidFill>
                <a:latin typeface="Arial" panose="020B0604020202020204" pitchFamily="34" charset="0"/>
                <a:ea typeface="DotumChe" panose="020B0609000101010101" pitchFamily="49" charset="-127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433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586587" y="3044279"/>
            <a:ext cx="1068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400" b="1" dirty="0">
                <a:solidFill>
                  <a:schemeClr val="bg1"/>
                </a:solidFill>
              </a:rPr>
              <a:t> 12.1     CV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7410679" y="5577840"/>
            <a:ext cx="4781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</p:spTree>
    <p:extLst>
      <p:ext uri="{BB962C8B-B14F-4D97-AF65-F5344CB8AC3E}">
        <p14:creationId xmlns:p14="http://schemas.microsoft.com/office/powerpoint/2010/main" val="355195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98423" y="1652260"/>
            <a:ext cx="10246531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51311" y="1792223"/>
            <a:ext cx="5974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Mots clés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FCA768-1D7D-4037-8602-8CC1AA552DA5}"/>
              </a:ext>
            </a:extLst>
          </p:cNvPr>
          <p:cNvSpPr txBox="1"/>
          <p:nvPr/>
        </p:nvSpPr>
        <p:spPr>
          <a:xfrm>
            <a:off x="1751311" y="2521059"/>
            <a:ext cx="97833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 dirty="0"/>
              <a:t>1. Titulaire adj:</a:t>
            </a:r>
            <a:r>
              <a:rPr lang="zh-CN" altLang="en-US" sz="2800" dirty="0"/>
              <a:t>拥有的，持有的</a:t>
            </a:r>
            <a:endParaRPr lang="en-US" altLang="zh-CN" sz="2800" dirty="0"/>
          </a:p>
          <a:p>
            <a:r>
              <a:rPr lang="fr-FR" altLang="zh-CN" sz="2800" dirty="0"/>
              <a:t>Titulaire d’un licence </a:t>
            </a:r>
            <a:r>
              <a:rPr lang="zh-CN" altLang="en-US" sz="2800" dirty="0"/>
              <a:t>持有本科文凭</a:t>
            </a:r>
            <a:endParaRPr lang="en-US" altLang="zh-CN" sz="2800" dirty="0"/>
          </a:p>
          <a:p>
            <a:r>
              <a:rPr lang="fr-FR" altLang="zh-CN" sz="2800" dirty="0"/>
              <a:t>Être titulaire d’un permis de conduite </a:t>
            </a:r>
            <a:r>
              <a:rPr lang="zh-CN" altLang="en-US" sz="2800" dirty="0"/>
              <a:t>拥有驾照 </a:t>
            </a:r>
            <a:endParaRPr lang="en-US" altLang="zh-CN" sz="28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B01B4F-6550-935A-1F40-FCB92F0B28C6}"/>
              </a:ext>
            </a:extLst>
          </p:cNvPr>
          <p:cNvSpPr txBox="1"/>
          <p:nvPr/>
        </p:nvSpPr>
        <p:spPr>
          <a:xfrm>
            <a:off x="1751311" y="4276199"/>
            <a:ext cx="97833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 dirty="0"/>
              <a:t>2. Retenir mon attention :</a:t>
            </a:r>
          </a:p>
          <a:p>
            <a:r>
              <a:rPr lang="fr-FR" altLang="zh-CN" sz="2800" dirty="0"/>
              <a:t>    être intéressé par  </a:t>
            </a:r>
            <a:endParaRPr lang="zh-CN" altLang="en-US" sz="2800" dirty="0"/>
          </a:p>
        </p:txBody>
      </p:sp>
      <p:grpSp>
        <p:nvGrpSpPr>
          <p:cNvPr id="3" name="组合 3">
            <a:extLst>
              <a:ext uri="{FF2B5EF4-FFF2-40B4-BE49-F238E27FC236}">
                <a16:creationId xmlns:a16="http://schemas.microsoft.com/office/drawing/2014/main" id="{E52715DA-13AC-1767-9F2B-8C1EF224044F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7" name="文本框 5">
              <a:extLst>
                <a:ext uri="{FF2B5EF4-FFF2-40B4-BE49-F238E27FC236}">
                  <a16:creationId xmlns:a16="http://schemas.microsoft.com/office/drawing/2014/main" id="{A91882DA-0BA4-3399-8CF0-6694DCEFABA9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8" name="直接连接符 6">
              <a:extLst>
                <a:ext uri="{FF2B5EF4-FFF2-40B4-BE49-F238E27FC236}">
                  <a16:creationId xmlns:a16="http://schemas.microsoft.com/office/drawing/2014/main" id="{417AC28B-793B-8DB2-1842-E09EE0CCF9F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id="{E0A21309-2157-07DA-727A-5EDC5CB39644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0" name="直接连接符 14">
              <a:extLst>
                <a:ext uri="{FF2B5EF4-FFF2-40B4-BE49-F238E27FC236}">
                  <a16:creationId xmlns:a16="http://schemas.microsoft.com/office/drawing/2014/main" id="{29B0F963-3C7F-092A-EFE5-C240DC91A99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5">
              <a:extLst>
                <a:ext uri="{FF2B5EF4-FFF2-40B4-BE49-F238E27FC236}">
                  <a16:creationId xmlns:a16="http://schemas.microsoft.com/office/drawing/2014/main" id="{FCB9C953-1E59-ACC3-1A36-66555D5C10F5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2" name="直接连接符 16">
              <a:extLst>
                <a:ext uri="{FF2B5EF4-FFF2-40B4-BE49-F238E27FC236}">
                  <a16:creationId xmlns:a16="http://schemas.microsoft.com/office/drawing/2014/main" id="{1E6B96C2-CC6C-E889-DA2B-ADF3845832B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150E1EC8-F51B-8AC1-ABFD-FBDEEF8ADFF6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1" name="直接连接符 18">
              <a:extLst>
                <a:ext uri="{FF2B5EF4-FFF2-40B4-BE49-F238E27FC236}">
                  <a16:creationId xmlns:a16="http://schemas.microsoft.com/office/drawing/2014/main" id="{7808F588-474D-8466-7657-1088410F97B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2374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98423" y="1652260"/>
            <a:ext cx="10246531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51311" y="1792223"/>
            <a:ext cx="5974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Mots-clés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FCA768-1D7D-4037-8602-8CC1AA552DA5}"/>
              </a:ext>
            </a:extLst>
          </p:cNvPr>
          <p:cNvSpPr txBox="1"/>
          <p:nvPr/>
        </p:nvSpPr>
        <p:spPr>
          <a:xfrm>
            <a:off x="1751311" y="2521059"/>
            <a:ext cx="978334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 dirty="0"/>
              <a:t>3. J’ai acquis des compétences comme… … </a:t>
            </a:r>
          </a:p>
          <a:p>
            <a:r>
              <a:rPr lang="fr-FR" altLang="zh-CN" sz="2800" dirty="0"/>
              <a:t>    Mes expériences me permettent de développer … … </a:t>
            </a:r>
          </a:p>
          <a:p>
            <a:r>
              <a:rPr lang="fr-FR" altLang="zh-CN" sz="2800" dirty="0"/>
              <a:t>   Je suis doté d’une capacité … … </a:t>
            </a:r>
          </a:p>
          <a:p>
            <a:r>
              <a:rPr lang="fr-FR" altLang="zh-CN" sz="2800" dirty="0"/>
              <a:t>   j’ai le goût de … …  </a:t>
            </a:r>
          </a:p>
          <a:p>
            <a:r>
              <a:rPr lang="fr-FR" altLang="zh-CN" sz="2800" dirty="0"/>
              <a:t>  C’est un atout/avantage de … …</a:t>
            </a:r>
          </a:p>
          <a:p>
            <a:endParaRPr lang="fr-FR" altLang="zh-CN" sz="2800" dirty="0"/>
          </a:p>
          <a:p>
            <a:r>
              <a:rPr lang="fr-FR" altLang="zh-CN" sz="2800" dirty="0"/>
              <a:t>    </a:t>
            </a:r>
            <a:endParaRPr lang="en-US" altLang="zh-CN" sz="28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B01B4F-6550-935A-1F40-FCB92F0B28C6}"/>
              </a:ext>
            </a:extLst>
          </p:cNvPr>
          <p:cNvSpPr txBox="1"/>
          <p:nvPr/>
        </p:nvSpPr>
        <p:spPr>
          <a:xfrm>
            <a:off x="1751311" y="4944130"/>
            <a:ext cx="97833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 dirty="0"/>
              <a:t>4. Intégrer dans votre entreprise … …</a:t>
            </a:r>
          </a:p>
          <a:p>
            <a:r>
              <a:rPr lang="fr-FR" altLang="zh-CN" sz="2800" dirty="0"/>
              <a:t>    rejoindre votre équipe … …</a:t>
            </a:r>
            <a:endParaRPr lang="zh-CN" altLang="en-US" sz="2800" dirty="0"/>
          </a:p>
        </p:txBody>
      </p:sp>
      <p:grpSp>
        <p:nvGrpSpPr>
          <p:cNvPr id="3" name="组合 3">
            <a:extLst>
              <a:ext uri="{FF2B5EF4-FFF2-40B4-BE49-F238E27FC236}">
                <a16:creationId xmlns:a16="http://schemas.microsoft.com/office/drawing/2014/main" id="{2863EBBD-419F-A5BF-7568-662AB1481BC0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7" name="文本框 5">
              <a:extLst>
                <a:ext uri="{FF2B5EF4-FFF2-40B4-BE49-F238E27FC236}">
                  <a16:creationId xmlns:a16="http://schemas.microsoft.com/office/drawing/2014/main" id="{87839164-1727-BDB1-A72C-6EC4D9C23AAD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8" name="直接连接符 6">
              <a:extLst>
                <a:ext uri="{FF2B5EF4-FFF2-40B4-BE49-F238E27FC236}">
                  <a16:creationId xmlns:a16="http://schemas.microsoft.com/office/drawing/2014/main" id="{E09B55F4-C4BC-1B2B-9C3F-EAE3A1183741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id="{4D15B990-FD0A-BDE3-D17D-216A51D20D77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0" name="直接连接符 14">
              <a:extLst>
                <a:ext uri="{FF2B5EF4-FFF2-40B4-BE49-F238E27FC236}">
                  <a16:creationId xmlns:a16="http://schemas.microsoft.com/office/drawing/2014/main" id="{8E72006E-E364-3127-4FA2-CAB24056B5A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5">
              <a:extLst>
                <a:ext uri="{FF2B5EF4-FFF2-40B4-BE49-F238E27FC236}">
                  <a16:creationId xmlns:a16="http://schemas.microsoft.com/office/drawing/2014/main" id="{24F85A3C-196A-4FB6-3AE5-350776453310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2" name="直接连接符 16">
              <a:extLst>
                <a:ext uri="{FF2B5EF4-FFF2-40B4-BE49-F238E27FC236}">
                  <a16:creationId xmlns:a16="http://schemas.microsoft.com/office/drawing/2014/main" id="{A79F48F0-6FD0-FDC8-D7E1-11049FAF06F8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EC5F7A2A-E0A8-319C-3604-8BCF5CB0BAA0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1" name="直接连接符 18">
              <a:extLst>
                <a:ext uri="{FF2B5EF4-FFF2-40B4-BE49-F238E27FC236}">
                  <a16:creationId xmlns:a16="http://schemas.microsoft.com/office/drawing/2014/main" id="{9E50926F-0D4E-9935-D929-9442AA507F99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264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388254" y="1442940"/>
            <a:ext cx="10246531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652159" y="1650533"/>
            <a:ext cx="5974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Mots-clés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F8FD18-8756-9F85-22D1-F9E19674746A}"/>
              </a:ext>
            </a:extLst>
          </p:cNvPr>
          <p:cNvSpPr txBox="1"/>
          <p:nvPr/>
        </p:nvSpPr>
        <p:spPr>
          <a:xfrm>
            <a:off x="1729278" y="2325664"/>
            <a:ext cx="978334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fr-FR" altLang="zh-CN" sz="2800" dirty="0"/>
              <a:t>Connaissances </a:t>
            </a:r>
          </a:p>
          <a:p>
            <a:pPr marL="514350" indent="-514350">
              <a:buAutoNum type="arabicPeriod"/>
            </a:pPr>
            <a:r>
              <a:rPr lang="fr-FR" altLang="zh-CN" sz="2800" dirty="0"/>
              <a:t>Stage-pratique </a:t>
            </a:r>
          </a:p>
          <a:p>
            <a:endParaRPr lang="fr-FR" altLang="zh-CN" sz="2800" dirty="0"/>
          </a:p>
          <a:p>
            <a:pPr marL="514350" indent="-514350">
              <a:buAutoNum type="arabicPeriod"/>
            </a:pPr>
            <a:r>
              <a:rPr lang="fr-FR" altLang="zh-CN" sz="2800" dirty="0"/>
              <a:t>Impressionner :</a:t>
            </a:r>
          </a:p>
          <a:p>
            <a:r>
              <a:rPr lang="fr-FR" altLang="zh-CN" sz="2800" dirty="0"/>
              <a:t>      Votre entreprise m’impressionne par … … </a:t>
            </a:r>
          </a:p>
          <a:p>
            <a:r>
              <a:rPr lang="en-US" altLang="zh-CN" sz="2800" dirty="0"/>
              <a:t>2.  </a:t>
            </a:r>
            <a:r>
              <a:rPr lang="en-US" altLang="zh-CN" sz="2800" dirty="0" err="1"/>
              <a:t>Motiver</a:t>
            </a:r>
            <a:r>
              <a:rPr lang="en-US" altLang="zh-CN" sz="2800" dirty="0"/>
              <a:t> </a:t>
            </a:r>
          </a:p>
          <a:p>
            <a:r>
              <a:rPr lang="en-US" altLang="zh-CN" sz="2800" dirty="0"/>
              <a:t>      Je suis </a:t>
            </a:r>
            <a:r>
              <a:rPr lang="en-US" altLang="zh-CN" sz="2800" dirty="0" err="1"/>
              <a:t>motivé</a:t>
            </a:r>
            <a:r>
              <a:rPr lang="en-US" altLang="zh-CN" sz="2800" dirty="0"/>
              <a:t> à </a:t>
            </a:r>
            <a:r>
              <a:rPr lang="en-US" altLang="zh-CN" sz="2800" dirty="0" err="1"/>
              <a:t>l’idée</a:t>
            </a:r>
            <a:r>
              <a:rPr lang="en-US" altLang="zh-CN" sz="2800" dirty="0"/>
              <a:t> d’être </a:t>
            </a:r>
            <a:r>
              <a:rPr lang="en-US" altLang="zh-CN" sz="2800" dirty="0" err="1"/>
              <a:t>membre</a:t>
            </a:r>
            <a:r>
              <a:rPr lang="en-US" altLang="zh-CN" sz="2800" dirty="0"/>
              <a:t> chez </a:t>
            </a:r>
            <a:r>
              <a:rPr lang="en-US" altLang="zh-CN" sz="2800" dirty="0" err="1"/>
              <a:t>vous</a:t>
            </a:r>
            <a:r>
              <a:rPr lang="en-US" altLang="zh-CN" sz="2800" dirty="0"/>
              <a:t>.</a:t>
            </a:r>
          </a:p>
        </p:txBody>
      </p:sp>
      <p:grpSp>
        <p:nvGrpSpPr>
          <p:cNvPr id="5" name="组合 3">
            <a:extLst>
              <a:ext uri="{FF2B5EF4-FFF2-40B4-BE49-F238E27FC236}">
                <a16:creationId xmlns:a16="http://schemas.microsoft.com/office/drawing/2014/main" id="{15566A23-161F-2AED-4F7E-2A5732122E39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20DAFCC-F554-FA12-B1A5-2E166C71934A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B08D23C-A63F-2CB2-9A43-BC196CF5BF1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id="{BA5DEB97-D8E5-329C-2F26-7379BE599AA2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9" name="直接连接符 14">
              <a:extLst>
                <a:ext uri="{FF2B5EF4-FFF2-40B4-BE49-F238E27FC236}">
                  <a16:creationId xmlns:a16="http://schemas.microsoft.com/office/drawing/2014/main" id="{D85260D0-3AD1-50F7-2573-BBBEEC9C3C7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5">
              <a:extLst>
                <a:ext uri="{FF2B5EF4-FFF2-40B4-BE49-F238E27FC236}">
                  <a16:creationId xmlns:a16="http://schemas.microsoft.com/office/drawing/2014/main" id="{5460EE53-905D-9159-DE45-177F477CB840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6">
              <a:extLst>
                <a:ext uri="{FF2B5EF4-FFF2-40B4-BE49-F238E27FC236}">
                  <a16:creationId xmlns:a16="http://schemas.microsoft.com/office/drawing/2014/main" id="{A45DE0D0-8DE3-E46C-1A51-B8691C6361D1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7">
              <a:extLst>
                <a:ext uri="{FF2B5EF4-FFF2-40B4-BE49-F238E27FC236}">
                  <a16:creationId xmlns:a16="http://schemas.microsoft.com/office/drawing/2014/main" id="{4E2F3E0E-CE22-5C63-BF58-380062CEA899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8">
              <a:extLst>
                <a:ext uri="{FF2B5EF4-FFF2-40B4-BE49-F238E27FC236}">
                  <a16:creationId xmlns:a16="http://schemas.microsoft.com/office/drawing/2014/main" id="{4485D3D8-06E2-5667-60D0-E309F5E511E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594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98423" y="1652260"/>
            <a:ext cx="10246531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51311" y="1792223"/>
            <a:ext cx="5974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Lettre de motivation 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558991A-7DE1-918D-E70E-01D4FF3416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311" y="2516961"/>
            <a:ext cx="9861569" cy="248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4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98423" y="1652260"/>
            <a:ext cx="10246531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51311" y="1792223"/>
            <a:ext cx="5974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Lettre de motivation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4EAD24C-BDEB-F4BF-2733-BA34B1C0A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895" y="2322195"/>
            <a:ext cx="9956059" cy="262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17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CBBAB34-CAA1-95A5-99BA-352F3035C371}"/>
              </a:ext>
            </a:extLst>
          </p:cNvPr>
          <p:cNvSpPr txBox="1"/>
          <p:nvPr/>
        </p:nvSpPr>
        <p:spPr>
          <a:xfrm>
            <a:off x="1427169" y="1542178"/>
            <a:ext cx="10444443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altLang="zh-CN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altLang="zh-CN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altLang="zh-CN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altLang="zh-CN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79C8987-52F7-3B6B-B65F-A30285E3C051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5CCD672-3331-857A-ED6F-745750FA07E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2C3E247-4E69-0345-F7F2-F2AE7115202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BAB8E2-260E-CF5E-A774-649562E05215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388D7F9-AF5A-94BF-7852-58265410368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F3C7DBD-5C63-BE2B-344D-DE39BCEFCC83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7F4C201-5D07-7D34-0962-807603FDBB3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EA2275C-6207-6684-8DBD-F6EDB2BE58E0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76E6ABF-5E71-7AF1-7E9F-EDF8F1854067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962857C0-07BA-8861-1BFC-5B11A6DEE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468" y="1747520"/>
            <a:ext cx="9757503" cy="2075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87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766728" y="416560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III. Traduire les phrases suivantes en français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1.	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我公司成立于</a:t>
            </a: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20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世纪</a:t>
            </a: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70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年代，主要从事医药保健品 </a:t>
            </a: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( </a:t>
            </a:r>
            <a:r>
              <a:rPr kumimoji="0" lang="fr-FR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produit pharmaceutique de santé ) 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的进出口，已有</a:t>
            </a: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50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多年了。公司总部设在北京。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2.	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我们的注册资本</a:t>
            </a: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( </a:t>
            </a:r>
            <a:r>
              <a:rPr kumimoji="0" lang="fr-FR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capital )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是</a:t>
            </a: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3000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万元人民币。在伦敦、汉堡、马来西亚各有一家分公司 </a:t>
            </a: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( </a:t>
            </a:r>
            <a:r>
              <a:rPr kumimoji="0" lang="fr-FR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filiale )</a:t>
            </a:r>
            <a:r>
              <a:rPr kumimoji="0" lang="zh-CN" altLang="fr-FR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。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国内雇员达</a:t>
            </a: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2500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人。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3.	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盛家工艺品厂是一家集研发、生产、经营于一体的</a:t>
            </a:r>
            <a:r>
              <a:rPr kumimoji="0" lang="fr-FR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PVC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板 </a:t>
            </a: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( </a:t>
            </a:r>
            <a:r>
              <a:rPr kumimoji="0" lang="fr-FR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PVC panneau )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生产企业。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4.	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我公司去年营业额达</a:t>
            </a: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2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亿美元，位于中国进出口</a:t>
            </a: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500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强企业前列。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5.	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我公司目前已经获得</a:t>
            </a:r>
            <a:r>
              <a:rPr kumimoji="0" lang="fr-FR" altLang="zh-C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ISO90001</a:t>
            </a: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认证。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FD30DCF-1E75-3A91-D05E-B674D89A5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415213"/>
            <a:ext cx="2936050" cy="244316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94D9EEC-A10C-9909-5CB6-47ED039DD3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726" y="332506"/>
            <a:ext cx="10907681" cy="602622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9CA0E59-369C-88FC-3D5F-8490C64668D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799203" y="2072201"/>
            <a:ext cx="8842729" cy="2913275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3D8D123-DB1F-5098-58AC-AE4A700B683C}"/>
              </a:ext>
            </a:extLst>
          </p:cNvPr>
          <p:cNvSpPr txBox="1"/>
          <p:nvPr/>
        </p:nvSpPr>
        <p:spPr>
          <a:xfrm>
            <a:off x="3901440" y="914400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55A11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思政小课堂</a:t>
            </a:r>
          </a:p>
        </p:txBody>
      </p:sp>
    </p:spTree>
    <p:extLst>
      <p:ext uri="{BB962C8B-B14F-4D97-AF65-F5344CB8AC3E}">
        <p14:creationId xmlns:p14="http://schemas.microsoft.com/office/powerpoint/2010/main" val="408421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493520" y="57794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bg1"/>
                </a:solidFill>
              </a:rPr>
              <a:t>Objectifs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A5E4A2-C5FE-D35B-E92C-D3B14ED2BA6D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7A0E7F4-36EA-4609-E5DB-B81B58174AA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AFFAB29-FB79-B431-7BB5-5BB244EB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ED84EC-C0EB-1D13-4C23-99E85A811119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6F9B14-82DE-A3DF-9F37-892FB0D48C9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332972-5262-71CF-626C-3D02976903DC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157F59B-B710-4D11-9647-4600487CA5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9FC3240-E2C3-32F6-5EFF-55316423582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4841F-0CC0-9B86-AD68-1DA1C06C0C3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FBAC15C-CC38-636B-0619-19CE11216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719828"/>
              </p:ext>
            </p:extLst>
          </p:nvPr>
        </p:nvGraphicFramePr>
        <p:xfrm>
          <a:off x="1893517" y="1357540"/>
          <a:ext cx="9834879" cy="4267200"/>
        </p:xfrm>
        <a:graphic>
          <a:graphicData uri="http://schemas.openxmlformats.org/drawingml/2006/table">
            <a:tbl>
              <a:tblPr firstRow="1" firstCol="1" bandRow="1"/>
              <a:tblGrid>
                <a:gridCol w="1686560">
                  <a:extLst>
                    <a:ext uri="{9D8B030D-6E8A-4147-A177-3AD203B41FA5}">
                      <a16:colId xmlns:a16="http://schemas.microsoft.com/office/drawing/2014/main" val="2105340103"/>
                    </a:ext>
                  </a:extLst>
                </a:gridCol>
                <a:gridCol w="8148319">
                  <a:extLst>
                    <a:ext uri="{9D8B030D-6E8A-4147-A177-3AD203B41FA5}">
                      <a16:colId xmlns:a16="http://schemas.microsoft.com/office/drawing/2014/main" val="26549535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zh-CN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知识目标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掌握简历和动机信的常用词汇和重点句型。</a:t>
                      </a:r>
                    </a:p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掌握简历基本格式和动机信的基本结构。</a:t>
                      </a:r>
                    </a:p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掌握简历和动机信撰写的注意事项。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1954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zh-CN" sz="2800" kern="10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技能目标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能够针对应聘目的列出自身优势：经验、相应技能、个人素养。</a:t>
                      </a:r>
                    </a:p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能够合理布局简历内容，有效抓住招聘人的注意力。</a:t>
                      </a:r>
                    </a:p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能够条理清晰地陈述应聘动机，成功应聘。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889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zh-CN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素质目标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培养简历撰写实事求是的职业精神。</a:t>
                      </a:r>
                    </a:p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培养条理清晰，去繁就简、重点突出的做事风格。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46456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重、难点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2800" kern="100" dirty="0"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常用词汇、表达式的习得。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378389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17572569-776C-ACCC-501B-FA6966E2F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360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81E1021-C864-3F8C-C0CD-8404B2E755D2}"/>
              </a:ext>
            </a:extLst>
          </p:cNvPr>
          <p:cNvSpPr txBox="1"/>
          <p:nvPr/>
        </p:nvSpPr>
        <p:spPr>
          <a:xfrm>
            <a:off x="1687737" y="5184140"/>
            <a:ext cx="10246437" cy="457200"/>
          </a:xfrm>
          <a:prstGeom prst="rect">
            <a:avLst/>
          </a:prstGeom>
          <a:solidFill>
            <a:srgbClr val="819AC6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66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9815059-C287-8172-A97A-378CCAF22EE7}"/>
              </a:ext>
            </a:extLst>
          </p:cNvPr>
          <p:cNvSpPr txBox="1"/>
          <p:nvPr/>
        </p:nvSpPr>
        <p:spPr>
          <a:xfrm>
            <a:off x="1024569" y="2330404"/>
            <a:ext cx="3770094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Réfléchir</a:t>
            </a:r>
          </a:p>
          <a:p>
            <a:r>
              <a:rPr lang="en-US" altLang="zh-CN" sz="2800" b="1" dirty="0" err="1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Trouver</a:t>
            </a:r>
            <a:r>
              <a:rPr lang="en-US" altLang="zh-CN" sz="28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 des </a:t>
            </a:r>
            <a:r>
              <a:rPr lang="fr-FR" altLang="zh-CN" sz="28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annonces de recrutement où?</a:t>
            </a:r>
            <a:endParaRPr lang="zh-CN" altLang="en-US" sz="2800" b="1" dirty="0">
              <a:solidFill>
                <a:srgbClr val="971C13"/>
              </a:solidFill>
              <a:latin typeface="Cambria Math" panose="02040503050406030204" pitchFamily="18" charset="0"/>
              <a:cs typeface="Tahoma" panose="020B060403050404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DA68850-B813-1330-54D6-13BC0D13E98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24500" y="284480"/>
            <a:ext cx="6667500" cy="657352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CFF9165-142C-A4A1-B156-24FB95005AEC}"/>
              </a:ext>
            </a:extLst>
          </p:cNvPr>
          <p:cNvSpPr txBox="1"/>
          <p:nvPr/>
        </p:nvSpPr>
        <p:spPr>
          <a:xfrm>
            <a:off x="936433" y="4065224"/>
            <a:ext cx="44618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 dirty="0"/>
              <a:t>France travail (Pôle emploi )</a:t>
            </a:r>
          </a:p>
          <a:p>
            <a:r>
              <a:rPr lang="fr-FR" altLang="zh-CN" sz="2800" dirty="0"/>
              <a:t>Le </a:t>
            </a:r>
            <a:r>
              <a:rPr lang="fr-FR" altLang="zh-CN" sz="2800" dirty="0" err="1"/>
              <a:t>boncoin</a:t>
            </a:r>
            <a:r>
              <a:rPr lang="fr-FR" altLang="zh-CN" sz="2800" dirty="0"/>
              <a:t> </a:t>
            </a:r>
          </a:p>
          <a:p>
            <a:r>
              <a:rPr lang="fr-FR" altLang="zh-CN" sz="2800" dirty="0"/>
              <a:t>Les réseaux sociaux (</a:t>
            </a:r>
            <a:r>
              <a:rPr lang="fr-FR" altLang="zh-CN" sz="2800" dirty="0" err="1"/>
              <a:t>facebook</a:t>
            </a:r>
            <a:r>
              <a:rPr lang="fr-FR" altLang="zh-CN" sz="2800" dirty="0"/>
              <a:t>, Instagram … … )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1727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-1.66667E-6 -0.2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2201537" y="2367726"/>
            <a:ext cx="896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Q</a:t>
            </a:r>
            <a:r>
              <a:rPr lang="fr-FR" altLang="zh-CN" sz="4400" b="1" dirty="0" err="1">
                <a:solidFill>
                  <a:schemeClr val="bg1"/>
                </a:solidFill>
              </a:rPr>
              <a:t>u’est</a:t>
            </a:r>
            <a:r>
              <a:rPr lang="fr-FR" altLang="zh-CN" sz="4400" b="1" dirty="0">
                <a:solidFill>
                  <a:schemeClr val="bg1"/>
                </a:solidFill>
              </a:rPr>
              <a:t>-ce qu’il faut faire avant de rédiger un CV ?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46F5079-5DA7-64DF-ADC8-559CB1B85FFE}"/>
              </a:ext>
            </a:extLst>
          </p:cNvPr>
          <p:cNvGrpSpPr/>
          <p:nvPr/>
        </p:nvGrpSpPr>
        <p:grpSpPr>
          <a:xfrm>
            <a:off x="1503680" y="2682240"/>
            <a:ext cx="10367931" cy="3075940"/>
            <a:chOff x="1503680" y="2682240"/>
            <a:chExt cx="10367931" cy="307594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B5B5D62-2B3E-6F06-CBE5-F6ADF76204A4}"/>
                </a:ext>
              </a:extLst>
            </p:cNvPr>
            <p:cNvSpPr txBox="1"/>
            <p:nvPr/>
          </p:nvSpPr>
          <p:spPr>
            <a:xfrm>
              <a:off x="1503680" y="2682240"/>
              <a:ext cx="10367931" cy="307594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F71CA2BF-0061-3394-8A60-189E322D5D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82803" y="2963229"/>
              <a:ext cx="8751530" cy="2513961"/>
            </a:xfrm>
            <a:prstGeom prst="rect">
              <a:avLst/>
            </a:prstGeom>
            <a:ln w="19050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06817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8D3CB86-A50E-AFD5-245D-EC020AB85C29}"/>
              </a:ext>
            </a:extLst>
          </p:cNvPr>
          <p:cNvSpPr txBox="1"/>
          <p:nvPr/>
        </p:nvSpPr>
        <p:spPr>
          <a:xfrm>
            <a:off x="386080" y="832582"/>
            <a:ext cx="11257280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 rtl="0"/>
            <a:r>
              <a:rPr lang="fr-FR" altLang="zh-CN" sz="2800" b="1" i="0" dirty="0">
                <a:effectLst/>
                <a:latin typeface="Noto Sans" panose="020B0502040504020204" pitchFamily="34" charset="0"/>
              </a:rPr>
              <a:t>Assistant Billetterie F/H-  </a:t>
            </a:r>
            <a:r>
              <a:rPr lang="fr-FR" altLang="zh-CN" sz="2800" b="0" i="0" dirty="0">
                <a:effectLst/>
                <a:latin typeface="Noto Sans" panose="020B0502040504020204" pitchFamily="34" charset="0"/>
              </a:rPr>
              <a:t>Superspectacle</a:t>
            </a:r>
            <a:r>
              <a:rPr lang="fr-FR" altLang="zh-CN" sz="2800" dirty="0">
                <a:latin typeface="Noto Sans" panose="020B0502040504020204" pitchFamily="34" charset="0"/>
              </a:rPr>
              <a:t>.com</a:t>
            </a:r>
          </a:p>
          <a:p>
            <a:pPr algn="l"/>
            <a:r>
              <a:rPr lang="fr-FR" altLang="zh-CN" sz="2800" b="0" i="0" dirty="0">
                <a:effectLst/>
                <a:latin typeface="Noto Sans" panose="020B0502040504020204" pitchFamily="34" charset="0"/>
              </a:rPr>
              <a:t>75002 Paris           Temps plein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8805B0-D5AE-BB7A-7509-673B00336FC2}"/>
              </a:ext>
            </a:extLst>
          </p:cNvPr>
          <p:cNvSpPr txBox="1"/>
          <p:nvPr/>
        </p:nvSpPr>
        <p:spPr>
          <a:xfrm>
            <a:off x="386080" y="1786689"/>
            <a:ext cx="11257280" cy="39703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/>
            <a:r>
              <a:rPr lang="fr-FR" altLang="zh-CN" sz="2800" b="1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INTITULE DU POSTE : </a:t>
            </a:r>
            <a:r>
              <a:rPr lang="fr-FR" altLang="zh-CN" sz="2800" b="0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Assistant Billetterie F/H</a:t>
            </a:r>
          </a:p>
          <a:p>
            <a:pPr algn="l"/>
            <a:r>
              <a:rPr lang="fr-FR" altLang="zh-CN" sz="2800" b="1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ENTITE </a:t>
            </a:r>
            <a:r>
              <a:rPr lang="fr-FR" altLang="zh-CN" sz="2800" b="0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:</a:t>
            </a:r>
            <a:r>
              <a:rPr lang="fr-FR" altLang="zh-CN" sz="2800" b="0" i="0" dirty="0" err="1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Superspectacle</a:t>
            </a:r>
            <a:endParaRPr lang="fr-FR" altLang="zh-CN" sz="2800" b="0" i="0" dirty="0">
              <a:solidFill>
                <a:srgbClr val="595959"/>
              </a:solidFill>
              <a:effectLst/>
              <a:highlight>
                <a:srgbClr val="FFFFFF"/>
              </a:highlight>
              <a:latin typeface="Noto Sans" panose="020B0502040504020204" pitchFamily="34" charset="0"/>
            </a:endParaRPr>
          </a:p>
          <a:p>
            <a:pPr algn="l"/>
            <a:r>
              <a:rPr lang="fr-FR" altLang="zh-CN" sz="2800" b="1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EMPLACEMENT </a:t>
            </a:r>
            <a:r>
              <a:rPr lang="fr-FR" altLang="zh-CN" sz="2800" b="0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: </a:t>
            </a:r>
            <a:r>
              <a:rPr lang="fr-FR" altLang="zh-CN" sz="2800" b="0" i="0" dirty="0" err="1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Superspectacle</a:t>
            </a:r>
            <a:r>
              <a:rPr lang="fr-FR" altLang="zh-CN" sz="2800" b="0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 11 rue Louis Lelong, 75002 Paris</a:t>
            </a:r>
          </a:p>
          <a:p>
            <a:pPr algn="l"/>
            <a:r>
              <a:rPr lang="fr-FR" altLang="zh-CN" sz="2800" b="1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FORMAT DE CONTRAT </a:t>
            </a:r>
            <a:r>
              <a:rPr lang="fr-FR" altLang="zh-CN" sz="2800" b="0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: CDD (Contrat à durée déterminée)</a:t>
            </a:r>
            <a:br>
              <a:rPr lang="fr-FR" altLang="zh-CN" sz="2800" b="0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</a:br>
            <a:endParaRPr lang="fr-FR" altLang="zh-CN" sz="2800" b="0" i="0" dirty="0">
              <a:solidFill>
                <a:srgbClr val="595959"/>
              </a:solidFill>
              <a:effectLst/>
              <a:highlight>
                <a:srgbClr val="FFFFFF"/>
              </a:highlight>
              <a:latin typeface="Noto Sans" panose="020B0502040504020204" pitchFamily="34" charset="0"/>
            </a:endParaRPr>
          </a:p>
          <a:p>
            <a:pPr algn="l"/>
            <a:r>
              <a:rPr lang="fr-FR" altLang="zh-CN" sz="2800" b="1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A Propos de </a:t>
            </a:r>
            <a:r>
              <a:rPr lang="fr-FR" altLang="zh-CN" sz="2800" b="1" i="0" dirty="0" err="1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Superspectacle</a:t>
            </a:r>
            <a:r>
              <a:rPr lang="fr-FR" altLang="zh-CN" sz="2800" b="1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.</a:t>
            </a:r>
            <a:br>
              <a:rPr lang="fr-FR" altLang="zh-CN" sz="2800" b="1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</a:br>
            <a:endParaRPr lang="fr-FR" altLang="zh-CN" sz="2800" b="0" i="0" dirty="0">
              <a:solidFill>
                <a:srgbClr val="595959"/>
              </a:solidFill>
              <a:effectLst/>
              <a:highlight>
                <a:srgbClr val="FFFFFF"/>
              </a:highlight>
              <a:latin typeface="Noto Sans" panose="020B0502040504020204" pitchFamily="34" charset="0"/>
            </a:endParaRPr>
          </a:p>
          <a:p>
            <a:pPr algn="l"/>
            <a:r>
              <a:rPr lang="fr-FR" altLang="zh-CN" sz="2800" b="0" i="0" dirty="0" err="1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Superspectacle</a:t>
            </a:r>
            <a:r>
              <a:rPr lang="fr-FR" altLang="zh-CN" sz="2800" b="0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  est le leader mondial du spectacle/concert, elle est composée de quatre … … : </a:t>
            </a:r>
          </a:p>
        </p:txBody>
      </p:sp>
    </p:spTree>
    <p:extLst>
      <p:ext uri="{BB962C8B-B14F-4D97-AF65-F5344CB8AC3E}">
        <p14:creationId xmlns:p14="http://schemas.microsoft.com/office/powerpoint/2010/main" val="299326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A9A69709-FF25-5BB5-1F86-AC5075B28D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111" y="763750"/>
            <a:ext cx="8420100" cy="21336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C7B5884-5E08-8EAB-E0B8-78F83A9D5A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7" y="763750"/>
            <a:ext cx="8420100" cy="304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E24D919-ADE1-F45E-5985-A03D85BECE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110" y="763750"/>
            <a:ext cx="8282619" cy="344805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6745C79-BA12-A79C-E449-DEBED4FFC1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563" y="763750"/>
            <a:ext cx="8420100" cy="379095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FD7B9B7E-F00D-9BBE-10BE-36ABF71941C4}"/>
              </a:ext>
            </a:extLst>
          </p:cNvPr>
          <p:cNvSpPr txBox="1"/>
          <p:nvPr/>
        </p:nvSpPr>
        <p:spPr>
          <a:xfrm>
            <a:off x="563175" y="635946"/>
            <a:ext cx="8646925" cy="553997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/>
            <a:r>
              <a:rPr lang="fr-FR" altLang="zh-CN" sz="2400" b="1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CONDITIONS:</a:t>
            </a:r>
            <a:endParaRPr lang="fr-FR" altLang="zh-CN" sz="2400" b="0" i="0" dirty="0">
              <a:solidFill>
                <a:srgbClr val="595959"/>
              </a:solidFill>
              <a:effectLst/>
              <a:highlight>
                <a:srgbClr val="FFFFFF"/>
              </a:highlight>
              <a:latin typeface="Noto Sans" panose="020B0502040504020204" pitchFamily="34" charset="0"/>
            </a:endParaRPr>
          </a:p>
          <a:p>
            <a:pPr algn="l"/>
            <a:r>
              <a:rPr lang="fr-FR" altLang="zh-CN" sz="2400" b="0" i="1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Ce poste nécessite votre présence sur les événements certains soirs, weekend ou jours fériés</a:t>
            </a:r>
            <a:endParaRPr lang="fr-FR" altLang="zh-CN" sz="2400" b="0" i="0" dirty="0">
              <a:solidFill>
                <a:srgbClr val="595959"/>
              </a:solidFill>
              <a:effectLst/>
              <a:highlight>
                <a:srgbClr val="FFFFFF"/>
              </a:highlight>
              <a:latin typeface="Noto Sans" panose="020B0502040504020204" pitchFamily="34" charset="0"/>
            </a:endParaRPr>
          </a:p>
          <a:p>
            <a:pPr algn="l"/>
            <a:r>
              <a:rPr lang="fr-FR" altLang="zh-CN" sz="2400" b="0" i="1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Déplacement sur site et en province, parfois plusieurs jours de suite</a:t>
            </a:r>
            <a:br>
              <a:rPr lang="fr-FR" altLang="zh-CN" sz="2400" b="0" i="1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</a:br>
            <a:endParaRPr lang="fr-FR" altLang="zh-CN" sz="2400" b="0" i="0" dirty="0">
              <a:solidFill>
                <a:srgbClr val="595959"/>
              </a:solidFill>
              <a:effectLst/>
              <a:highlight>
                <a:srgbClr val="FFFFFF"/>
              </a:highlight>
              <a:latin typeface="Noto Sans" panose="020B0502040504020204" pitchFamily="34" charset="0"/>
            </a:endParaRPr>
          </a:p>
          <a:p>
            <a:pPr algn="l"/>
            <a:r>
              <a:rPr lang="fr-FR" altLang="zh-CN" sz="2400" b="0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Carte tickets restaurant d’une valeur de 14,36€ par jour dont 50% de prise en charge par l’organisation .</a:t>
            </a:r>
          </a:p>
          <a:p>
            <a:pPr algn="l"/>
            <a:r>
              <a:rPr lang="fr-FR" altLang="zh-CN" sz="2400" b="0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Mutuelle dont la moitié de la cotisation est prise en charge par l’Organisation .</a:t>
            </a:r>
          </a:p>
          <a:p>
            <a:pPr algn="l"/>
            <a:r>
              <a:rPr lang="fr-FR" altLang="zh-CN" sz="2400" b="0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Télétravail 2 jours par semaine après 6 mois d’ancienneté.</a:t>
            </a:r>
            <a:br>
              <a:rPr lang="fr-FR" altLang="zh-CN" sz="2400" b="0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</a:br>
            <a:endParaRPr lang="fr-FR" altLang="zh-CN" sz="2400" b="0" i="0" dirty="0">
              <a:solidFill>
                <a:srgbClr val="595959"/>
              </a:solidFill>
              <a:effectLst/>
              <a:highlight>
                <a:srgbClr val="FFFFFF"/>
              </a:highlight>
              <a:latin typeface="Noto Sans" panose="020B0502040504020204" pitchFamily="34" charset="0"/>
            </a:endParaRPr>
          </a:p>
          <a:p>
            <a:pPr algn="l"/>
            <a:r>
              <a:rPr lang="fr-FR" altLang="zh-CN" sz="2400" b="0" i="0" dirty="0">
                <a:solidFill>
                  <a:srgbClr val="595959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De nombreuses offres avec le CSE accessible à partir de 6 mois d'ancienneté</a:t>
            </a:r>
            <a:endParaRPr lang="fr-FR" altLang="zh-CN" sz="2400" dirty="0">
              <a:solidFill>
                <a:srgbClr val="595959"/>
              </a:solidFill>
              <a:highlight>
                <a:srgbClr val="FFFFFF"/>
              </a:highlight>
              <a:latin typeface="Noto Sans" panose="020B0502040504020204" pitchFamily="34" charset="0"/>
            </a:endParaRPr>
          </a:p>
          <a:p>
            <a:pPr algn="l"/>
            <a:endParaRPr lang="fr-FR" altLang="zh-CN" b="0" i="0" dirty="0">
              <a:solidFill>
                <a:srgbClr val="595959"/>
              </a:solidFill>
              <a:effectLst/>
              <a:highlight>
                <a:srgbClr val="FFFFFF"/>
              </a:highlight>
              <a:latin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75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9EE53FD-C70F-8785-6A48-2C1568FE9BF5}"/>
              </a:ext>
            </a:extLst>
          </p:cNvPr>
          <p:cNvSpPr txBox="1"/>
          <p:nvPr/>
        </p:nvSpPr>
        <p:spPr>
          <a:xfrm>
            <a:off x="1238228" y="916582"/>
            <a:ext cx="10393680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AF35821D-7BAC-7207-23D7-693CDC264C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37" y="873760"/>
            <a:ext cx="9836471" cy="4886959"/>
          </a:xfrm>
          <a:prstGeom prst="rect">
            <a:avLst/>
          </a:prstGeom>
          <a:ln w="19050">
            <a:noFill/>
          </a:ln>
        </p:spPr>
      </p:pic>
    </p:spTree>
    <p:extLst>
      <p:ext uri="{BB962C8B-B14F-4D97-AF65-F5344CB8AC3E}">
        <p14:creationId xmlns:p14="http://schemas.microsoft.com/office/powerpoint/2010/main" val="170375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06D1FCA-1F1C-1575-6317-B8D3C8AA2B8F}"/>
              </a:ext>
            </a:extLst>
          </p:cNvPr>
          <p:cNvSpPr txBox="1"/>
          <p:nvPr/>
        </p:nvSpPr>
        <p:spPr>
          <a:xfrm>
            <a:off x="1396665" y="938353"/>
            <a:ext cx="10226375" cy="43052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2143586" y="1023408"/>
            <a:ext cx="5324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Expressions utiles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2CAF26C-3E88-9985-95F1-DB7B7AA67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866" y="1923098"/>
            <a:ext cx="8118014" cy="2874643"/>
          </a:xfrm>
          <a:prstGeom prst="rect">
            <a:avLst/>
          </a:prstGeom>
        </p:spPr>
      </p:pic>
      <p:grpSp>
        <p:nvGrpSpPr>
          <p:cNvPr id="3" name="组合 3">
            <a:extLst>
              <a:ext uri="{FF2B5EF4-FFF2-40B4-BE49-F238E27FC236}">
                <a16:creationId xmlns:a16="http://schemas.microsoft.com/office/drawing/2014/main" id="{B95F20B6-1789-AC2B-A332-585BE5C5CFBA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5" name="文本框 5">
              <a:extLst>
                <a:ext uri="{FF2B5EF4-FFF2-40B4-BE49-F238E27FC236}">
                  <a16:creationId xmlns:a16="http://schemas.microsoft.com/office/drawing/2014/main" id="{1600F589-AB15-6884-9DC8-57690F32B2DD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8" name="直接连接符 6">
              <a:extLst>
                <a:ext uri="{FF2B5EF4-FFF2-40B4-BE49-F238E27FC236}">
                  <a16:creationId xmlns:a16="http://schemas.microsoft.com/office/drawing/2014/main" id="{0A89664F-0A7C-AB56-F109-D6D10AA6F6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id="{04129D66-CD25-AE45-E603-81B508AE8DC3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0" name="直接连接符 14">
              <a:extLst>
                <a:ext uri="{FF2B5EF4-FFF2-40B4-BE49-F238E27FC236}">
                  <a16:creationId xmlns:a16="http://schemas.microsoft.com/office/drawing/2014/main" id="{6309F3AC-E4CF-6C20-A3FF-10DA0967FB2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5">
              <a:extLst>
                <a:ext uri="{FF2B5EF4-FFF2-40B4-BE49-F238E27FC236}">
                  <a16:creationId xmlns:a16="http://schemas.microsoft.com/office/drawing/2014/main" id="{56CB368E-2370-65ED-FD2F-F9A030349F1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2" name="直接连接符 16">
              <a:extLst>
                <a:ext uri="{FF2B5EF4-FFF2-40B4-BE49-F238E27FC236}">
                  <a16:creationId xmlns:a16="http://schemas.microsoft.com/office/drawing/2014/main" id="{BB570155-46F8-D595-2772-984E2348521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504D319E-8875-CE31-2E9A-D0829B813FB9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1" name="直接连接符 18">
              <a:extLst>
                <a:ext uri="{FF2B5EF4-FFF2-40B4-BE49-F238E27FC236}">
                  <a16:creationId xmlns:a16="http://schemas.microsoft.com/office/drawing/2014/main" id="{30575C76-09FF-C5D9-C5B9-2463F647FBF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8390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画廊</Template>
  <TotalTime>3383</TotalTime>
  <Words>1076</Words>
  <Application>Microsoft Office PowerPoint</Application>
  <PresentationFormat>Grand écran</PresentationFormat>
  <Paragraphs>271</Paragraphs>
  <Slides>26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7" baseType="lpstr">
      <vt:lpstr>等线</vt:lpstr>
      <vt:lpstr>宋体</vt:lpstr>
      <vt:lpstr>微软雅黑</vt:lpstr>
      <vt:lpstr>印品黑体</vt:lpstr>
      <vt:lpstr>Arial</vt:lpstr>
      <vt:lpstr>Calibri</vt:lpstr>
      <vt:lpstr>Calibri Light</vt:lpstr>
      <vt:lpstr>Cambria Math</vt:lpstr>
      <vt:lpstr>Noto Sans</vt:lpstr>
      <vt:lpstr>Rockwell Extra Bold</vt:lpstr>
      <vt:lpstr>1_Office 主题​​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 JIANG</dc:creator>
  <cp:lastModifiedBy>jia JIANG</cp:lastModifiedBy>
  <cp:revision>37</cp:revision>
  <dcterms:created xsi:type="dcterms:W3CDTF">2022-08-16T14:16:08Z</dcterms:created>
  <dcterms:modified xsi:type="dcterms:W3CDTF">2024-11-28T05:57:01Z</dcterms:modified>
</cp:coreProperties>
</file>